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1" r:id="rId3"/>
    <p:sldId id="283" r:id="rId4"/>
    <p:sldId id="284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5" r:id="rId19"/>
    <p:sldId id="316" r:id="rId20"/>
    <p:sldId id="317" r:id="rId21"/>
    <p:sldId id="313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295" r:id="rId52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C57"/>
    <a:srgbClr val="343434"/>
    <a:srgbClr val="9D9D9D"/>
    <a:srgbClr val="213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5720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DD6840-5FA5-4AC3-B39F-C4EA850B4496}" type="datetimeFigureOut">
              <a:rPr lang="es-CO" smtClean="0"/>
              <a:pPr/>
              <a:t>03/03/2020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640B21-53CC-4947-9065-287E1BB5DD4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132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539AE6-2A71-46CC-A0FC-55744EB1C49B}" type="datetimeFigureOut">
              <a:rPr lang="es-CO" smtClean="0"/>
              <a:pPr/>
              <a:t>03/03/2020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F92675-A975-4A79-BCD4-73085634440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48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33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629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42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67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43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499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44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4914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45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7469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46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1970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47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840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48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2654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49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1247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50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257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34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289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35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880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36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03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37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543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38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397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39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59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40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676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92675-A975-4A79-BCD4-73085634440B}" type="slidenum">
              <a:rPr lang="es-CO" smtClean="0"/>
              <a:pPr/>
              <a:t>41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554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2132856"/>
            <a:ext cx="4966320" cy="1470025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635896" y="5301208"/>
            <a:ext cx="5400600" cy="432048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DD/MM/AAAA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339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1" y="3140968"/>
            <a:ext cx="2448272" cy="936104"/>
          </a:xfrm>
        </p:spPr>
        <p:txBody>
          <a:bodyPr/>
          <a:lstStyle>
            <a:lvl1pPr algn="ctr">
              <a:defRPr sz="2800">
                <a:solidFill>
                  <a:srgbClr val="21336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302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>
                <a:solidFill>
                  <a:srgbClr val="213362"/>
                </a:solidFill>
              </a:defRPr>
            </a:lvl1pPr>
            <a:lvl2pPr>
              <a:defRPr>
                <a:solidFill>
                  <a:srgbClr val="343434"/>
                </a:solidFill>
              </a:defRPr>
            </a:lvl2pPr>
            <a:lvl3pPr>
              <a:defRPr>
                <a:solidFill>
                  <a:srgbClr val="343434"/>
                </a:solidFill>
              </a:defRPr>
            </a:lvl3pPr>
            <a:lvl4pPr>
              <a:defRPr>
                <a:solidFill>
                  <a:srgbClr val="343434"/>
                </a:solidFill>
              </a:defRPr>
            </a:lvl4pPr>
            <a:lvl5pPr>
              <a:defRPr>
                <a:solidFill>
                  <a:srgbClr val="343434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76875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387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76875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261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864096"/>
          </a:xfrm>
        </p:spPr>
        <p:txBody>
          <a:bodyPr anchor="b"/>
          <a:lstStyle>
            <a:lvl1pPr algn="l">
              <a:defRPr sz="2000" b="1">
                <a:solidFill>
                  <a:srgbClr val="DAAC57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80731" y="1561604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9D9D9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 Marcador de título"/>
          <p:cNvSpPr txBox="1">
            <a:spLocks/>
          </p:cNvSpPr>
          <p:nvPr userDrawn="1"/>
        </p:nvSpPr>
        <p:spPr>
          <a:xfrm>
            <a:off x="2123728" y="188640"/>
            <a:ext cx="676875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4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76875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6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2" r:id="rId4"/>
    <p:sldLayoutId id="2147483656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diego.rivera@gestiondelriesgo.gov.co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59832" y="476672"/>
            <a:ext cx="6084168" cy="4752528"/>
          </a:xfrm>
        </p:spPr>
        <p:txBody>
          <a:bodyPr>
            <a:normAutofit fontScale="90000"/>
          </a:bodyPr>
          <a:lstStyle/>
          <a:p>
            <a:r>
              <a:rPr lang="es-CO" sz="2200" dirty="0" smtClean="0"/>
              <a:t/>
            </a:r>
            <a:br>
              <a:rPr lang="es-CO" sz="2200" dirty="0" smtClean="0"/>
            </a:br>
            <a:r>
              <a:rPr lang="es-CO" sz="2200" dirty="0" smtClean="0"/>
              <a:t>GUIA PLAN ESCOLAR PARA </a:t>
            </a:r>
            <a:br>
              <a:rPr lang="es-CO" sz="2200" dirty="0" smtClean="0"/>
            </a:br>
            <a:r>
              <a:rPr lang="es-CO" sz="2200" dirty="0" smtClean="0"/>
              <a:t>LA GESTIÓN DEL RIESGO </a:t>
            </a:r>
            <a:br>
              <a:rPr lang="es-CO" sz="2200" dirty="0" smtClean="0"/>
            </a:br>
            <a:r>
              <a:rPr lang="es-CO" sz="2200" dirty="0"/>
              <a:t/>
            </a:r>
            <a:br>
              <a:rPr lang="es-CO" sz="2200" dirty="0"/>
            </a:br>
            <a:r>
              <a:rPr lang="es-CO" sz="2200" dirty="0" smtClean="0"/>
              <a:t>COMITÉ DEPARTAMENTAL DE GESTIÓN DEL RIESGO</a:t>
            </a:r>
            <a:br>
              <a:rPr lang="es-CO" sz="2200" dirty="0" smtClean="0"/>
            </a:br>
            <a:r>
              <a:rPr lang="es-CO" sz="2200" dirty="0" smtClean="0"/>
              <a:t>CALDAS</a:t>
            </a:r>
            <a:br>
              <a:rPr lang="es-CO" sz="2200" dirty="0" smtClean="0"/>
            </a:br>
            <a:r>
              <a:rPr lang="es-CO" sz="2200" dirty="0"/>
              <a:t/>
            </a:r>
            <a:br>
              <a:rPr lang="es-CO" sz="2200" dirty="0"/>
            </a:br>
            <a:r>
              <a:rPr lang="es-CO" sz="2200" dirty="0" smtClean="0"/>
              <a:t/>
            </a:r>
            <a:br>
              <a:rPr lang="es-CO" sz="2200" dirty="0" smtClean="0"/>
            </a:br>
            <a:r>
              <a:rPr lang="es-CO" sz="2200" dirty="0"/>
              <a:t/>
            </a:r>
            <a:br>
              <a:rPr lang="es-CO" sz="2200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CO" dirty="0" smtClean="0"/>
              <a:t>   </a:t>
            </a:r>
            <a:endParaRPr lang="es-CO" sz="1900" dirty="0" smtClean="0"/>
          </a:p>
          <a:p>
            <a:r>
              <a:rPr lang="es-CO" sz="1900" dirty="0" smtClean="0"/>
              <a:t>03/05/2016</a:t>
            </a:r>
            <a:endParaRPr lang="es-CO" sz="19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493520"/>
            <a:ext cx="3168352" cy="32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/>
          <p:nvPr/>
        </p:nvSpPr>
        <p:spPr>
          <a:xfrm>
            <a:off x="107504" y="1268760"/>
            <a:ext cx="20882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900" b="1" dirty="0" smtClean="0">
                <a:solidFill>
                  <a:srgbClr val="000000"/>
                </a:solidFill>
              </a:rPr>
              <a:t>Vulnerabilidad</a:t>
            </a:r>
          </a:p>
          <a:p>
            <a:pPr algn="just"/>
            <a:endParaRPr lang="es-CO" sz="1900" dirty="0" smtClean="0">
              <a:solidFill>
                <a:srgbClr val="000000"/>
              </a:solidFill>
            </a:endParaRPr>
          </a:p>
          <a:p>
            <a:pPr algn="just"/>
            <a:r>
              <a:rPr lang="es-CO" sz="1900" dirty="0">
                <a:solidFill>
                  <a:srgbClr val="000000"/>
                </a:solidFill>
              </a:rPr>
              <a:t>Susceptibilidad o fragilidad física, económica, social, ambiental o institucional que tiene una comunidad de ser afectada o de sufrir efectos adversos en caso de que un evento físico peligroso se presente. </a:t>
            </a:r>
            <a:r>
              <a:rPr lang="es-CO" sz="1900" dirty="0" smtClean="0">
                <a:solidFill>
                  <a:srgbClr val="000000"/>
                </a:solidFill>
              </a:rPr>
              <a:t>Ley 1523 de 2012.</a:t>
            </a:r>
          </a:p>
          <a:p>
            <a:pPr algn="just"/>
            <a:r>
              <a:rPr lang="es-CO" sz="19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s-CO" sz="1900" dirty="0" smtClean="0">
              <a:solidFill>
                <a:srgbClr val="000000"/>
              </a:solidFill>
            </a:endParaRPr>
          </a:p>
          <a:p>
            <a:pPr algn="just"/>
            <a:r>
              <a:rPr lang="es-CO" sz="1600" b="1" i="1" dirty="0" smtClean="0">
                <a:solidFill>
                  <a:srgbClr val="000000"/>
                </a:solidFill>
              </a:rPr>
              <a:t> </a:t>
            </a:r>
          </a:p>
          <a:p>
            <a:pPr algn="just"/>
            <a:endParaRPr lang="es-CO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3. CONCEPTOS CLAVES PARA LA GESTIÓN DEL RIESGO </a:t>
            </a:r>
            <a:endParaRPr lang="es-CO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764704"/>
            <a:ext cx="6857262" cy="55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3. CONCEPTOS CLAVES PARA LA GESTIÓN DEL RIESGO </a:t>
            </a:r>
            <a:endParaRPr lang="es-CO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64704"/>
            <a:ext cx="6912768" cy="58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3. CONCEPTOS CLAVES PARA LA GESTIÓN DEL RIESGO </a:t>
            </a:r>
            <a:endParaRPr lang="es-CO" sz="16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251520" y="908720"/>
            <a:ext cx="78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INTER-RELACIÓN ENTRE AMENAZA,  VULNERABILIDAD Y RIESGO EN LAS INSTITUCIONES EDUCATIVAS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5051"/>
            <a:ext cx="6847411" cy="52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3. CONCEPTOS CLAVES PARA LA GESTIÓN DEL RIESGO </a:t>
            </a:r>
            <a:endParaRPr lang="es-CO" sz="16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256200" y="683327"/>
            <a:ext cx="78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INTER-RELACIÓN DE CONCEPTOS PARA EL CASO DE SISMOS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38" y="1052659"/>
            <a:ext cx="7486223" cy="56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/>
          <p:nvPr/>
        </p:nvSpPr>
        <p:spPr>
          <a:xfrm>
            <a:off x="107504" y="764704"/>
            <a:ext cx="861265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900" dirty="0" smtClean="0">
                <a:solidFill>
                  <a:srgbClr val="000000"/>
                </a:solidFill>
              </a:rPr>
              <a:t>La escuela es el nicho para desarrollar competencias y capacidades para generar responsabilidad, motivación y compromiso frente a los derechos y deberes frente a las problemáticas de la sociedad.  </a:t>
            </a:r>
          </a:p>
          <a:p>
            <a:pPr algn="just"/>
            <a:endParaRPr lang="es-CO" sz="1900" dirty="0">
              <a:solidFill>
                <a:srgbClr val="000000"/>
              </a:solidFill>
            </a:endParaRPr>
          </a:p>
          <a:p>
            <a:pPr algn="just"/>
            <a:r>
              <a:rPr lang="es-CO" sz="1900" dirty="0" smtClean="0">
                <a:solidFill>
                  <a:srgbClr val="000000"/>
                </a:solidFill>
              </a:rPr>
              <a:t>Así mismo la comunidad educativa se debe plantear las siguientes preguntas en materia de gestión del riesgo y que justifiquen acciones fundamentales en las que debe participar: el plan escolar y la incorporación curricular</a:t>
            </a:r>
          </a:p>
          <a:p>
            <a:pPr algn="just"/>
            <a:endParaRPr lang="es-CO" sz="1900" dirty="0" smtClean="0">
              <a:solidFill>
                <a:srgbClr val="000000"/>
              </a:solidFill>
            </a:endParaRPr>
          </a:p>
          <a:p>
            <a:pPr algn="just"/>
            <a:r>
              <a:rPr lang="es-CO" sz="1600" b="1" i="1" dirty="0" smtClean="0">
                <a:solidFill>
                  <a:srgbClr val="000000"/>
                </a:solidFill>
              </a:rPr>
              <a:t> </a:t>
            </a:r>
          </a:p>
          <a:p>
            <a:pPr algn="just"/>
            <a:endParaRPr lang="es-CO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/>
              <a:t>4</a:t>
            </a:r>
            <a:r>
              <a:rPr lang="es-CO" sz="1600" b="1" dirty="0" smtClean="0"/>
              <a:t>. EL QUEHACER DE LA ESCUELA EN LA GESTIÓN DEL RIESGO </a:t>
            </a:r>
            <a:endParaRPr lang="es-CO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24944"/>
            <a:ext cx="726023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/>
          <p:nvPr/>
        </p:nvSpPr>
        <p:spPr>
          <a:xfrm>
            <a:off x="107504" y="764704"/>
            <a:ext cx="86126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900" dirty="0" smtClean="0">
                <a:solidFill>
                  <a:srgbClr val="000000"/>
                </a:solidFill>
              </a:rPr>
              <a:t>Algunas preguntas para reflexionar sobre la incorporación curricular</a:t>
            </a:r>
          </a:p>
          <a:p>
            <a:pPr algn="just"/>
            <a:r>
              <a:rPr lang="es-CO" sz="1600" b="1" i="1" dirty="0" smtClean="0">
                <a:solidFill>
                  <a:srgbClr val="000000"/>
                </a:solidFill>
              </a:rPr>
              <a:t> </a:t>
            </a:r>
          </a:p>
          <a:p>
            <a:pPr algn="just"/>
            <a:endParaRPr lang="es-CO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/>
              <a:t>4</a:t>
            </a:r>
            <a:r>
              <a:rPr lang="es-CO" sz="1600" b="1" dirty="0" smtClean="0"/>
              <a:t>. EL QUEHACER DE LA ESCUELA EN LA GESTIÓN DEL RIESGO </a:t>
            </a:r>
            <a:endParaRPr lang="es-CO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35" y="1340768"/>
            <a:ext cx="7892528" cy="45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/>
          <p:nvPr/>
        </p:nvSpPr>
        <p:spPr>
          <a:xfrm>
            <a:off x="107504" y="764704"/>
            <a:ext cx="86126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900" dirty="0" smtClean="0">
              <a:solidFill>
                <a:srgbClr val="000000"/>
              </a:solidFill>
            </a:endParaRPr>
          </a:p>
          <a:p>
            <a:pPr algn="just"/>
            <a:r>
              <a:rPr lang="es-CO" sz="1600" b="1" i="1" dirty="0" smtClean="0">
                <a:solidFill>
                  <a:srgbClr val="000000"/>
                </a:solidFill>
              </a:rPr>
              <a:t> </a:t>
            </a:r>
          </a:p>
          <a:p>
            <a:pPr algn="just"/>
            <a:endParaRPr lang="es-CO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/>
              <a:t>4</a:t>
            </a:r>
            <a:r>
              <a:rPr lang="es-CO" sz="1600" b="1" dirty="0" smtClean="0"/>
              <a:t>. EL QUEHACER DE LA ESCUELA EN LA GESTIÓN DEL RIESGO </a:t>
            </a:r>
            <a:endParaRPr lang="es-CO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7278"/>
            <a:ext cx="7465568" cy="59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 smtClean="0"/>
              <a:t>ACTIVIDADES DEL RECTOR EN LA GRD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5" y="692696"/>
            <a:ext cx="7369929" cy="58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 smtClean="0"/>
              <a:t>ROL DEL CONSEJO DIRECTIVO EN LA GRD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297"/>
            <a:ext cx="4378269" cy="37443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25" y="1701506"/>
            <a:ext cx="46731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1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 smtClean="0"/>
              <a:t>ROL DEL CONSEJO ACÁDEMICO</a:t>
            </a:r>
            <a:endParaRPr lang="es-CO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48" y="692696"/>
            <a:ext cx="4861103" cy="57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5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Contenido 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2987824" y="2615133"/>
            <a:ext cx="59766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 </a:t>
            </a:r>
            <a:endParaRPr lang="es-CO" sz="1600" b="1" dirty="0"/>
          </a:p>
          <a:p>
            <a:pPr marL="342900" indent="-342900">
              <a:buFont typeface="+mj-lt"/>
              <a:buAutoNum type="arabicPeriod"/>
            </a:pPr>
            <a:r>
              <a:rPr lang="es-CO" sz="1600" b="1" dirty="0" smtClean="0"/>
              <a:t>Objetivo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b="1" dirty="0" smtClean="0"/>
              <a:t>Estrategias para la gestión escolar del riesgo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b="1" dirty="0" smtClean="0"/>
              <a:t>Conceptos claves para la gestión escolar del riesgo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b="1" dirty="0" smtClean="0"/>
              <a:t>El quehacer de la escuela en la gestión del riesgo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b="1" dirty="0" smtClean="0"/>
              <a:t>Formulación del Plan Escolar para la GR</a:t>
            </a:r>
            <a:endParaRPr lang="es-CO" dirty="0" smtClean="0"/>
          </a:p>
          <a:p>
            <a:r>
              <a:rPr lang="es-CO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s-CO" dirty="0" smtClean="0"/>
              <a:t> </a:t>
            </a:r>
            <a:r>
              <a:rPr lang="es-CO" dirty="0"/>
              <a:t/>
            </a:r>
            <a:br>
              <a:rPr lang="es-CO" dirty="0"/>
            </a:b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57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5.1.Descripción de la estructura del PEGRD</a:t>
            </a: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Documento de acuerdo mediante el cual la comunidad educativa establece los objetivos, políticas, estrategias, acciones y metas para implementar y hacer seguimiento a los procesos básicos de gestión del riesgo 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Conocer sus condiciones de riesgo asociados con el entorno, los espacios físicos institucionales y las actividades académicas.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Intervenir las condiciones de riesgo en sus causas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Protegerse financieramente frente a los daños y perdidas en infraestructura y equipos así como las personas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Prepararse para realizar una respuesta efectiva en caso de emergencias y desastres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Ejecutar respuesta de acuerdo con lo preparado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Prepararse para la pronta recuperación en caso de emergencias y desastres </a:t>
            </a:r>
            <a:r>
              <a:rPr lang="es-CO" sz="2000" dirty="0"/>
              <a:t>􀁡􀁳􀁯􀁣􀁩􀁡􀁤􀁡􀁳􀀠 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842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/>
          <p:nvPr/>
        </p:nvSpPr>
        <p:spPr>
          <a:xfrm>
            <a:off x="107504" y="764704"/>
            <a:ext cx="86126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900" dirty="0" smtClean="0">
              <a:solidFill>
                <a:srgbClr val="000000"/>
              </a:solidFill>
            </a:endParaRPr>
          </a:p>
          <a:p>
            <a:pPr algn="just"/>
            <a:r>
              <a:rPr lang="es-CO" sz="1600" b="1" i="1" dirty="0" smtClean="0">
                <a:solidFill>
                  <a:srgbClr val="000000"/>
                </a:solidFill>
              </a:rPr>
              <a:t> </a:t>
            </a:r>
          </a:p>
          <a:p>
            <a:pPr algn="just"/>
            <a:endParaRPr lang="es-CO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5. FORMULACIÓN DEL PLAN ESCOLAR PARA LA GESTIÓN DEL RIESGO </a:t>
            </a:r>
            <a:endParaRPr lang="es-CO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828" y="1126194"/>
            <a:ext cx="2911205" cy="2304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85159"/>
            <a:ext cx="4467225" cy="4333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6" y="1442371"/>
            <a:ext cx="4429125" cy="3219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520" y="1981926"/>
            <a:ext cx="4410075" cy="39147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520" y="2619358"/>
            <a:ext cx="3949326" cy="40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457199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5.2.Identificación institucional</a:t>
            </a: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15" y="1133475"/>
            <a:ext cx="60674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457199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5.3.Formulación de objetivos y políticas </a:t>
            </a: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91" y="1252536"/>
            <a:ext cx="7089577" cy="50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5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457199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5.4.Linea de acción conocimiento del riesgo </a:t>
            </a: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39" y="1340768"/>
            <a:ext cx="8044477" cy="41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0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5.4.Linea de acción conocimiento del riesgo </a:t>
            </a: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80728"/>
            <a:ext cx="669443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3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2016224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5.4.Linea de acción conocimiento del riesgo </a:t>
            </a: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3700"/>
            <a:ext cx="6588225" cy="69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4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483211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5.4.Linea de acción conocimiento del riesgo </a:t>
            </a: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22173"/>
            <a:ext cx="6527879" cy="60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90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5.4.Linea de acción conocimiento del riesgo </a:t>
            </a: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301979" cy="25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6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>
                <a:solidFill>
                  <a:schemeClr val="bg1"/>
                </a:solidFill>
              </a:rPr>
              <a:t>5.4.Linea de acción conocimiento del riesgo </a:t>
            </a: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252937" cy="50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/>
          <p:nvPr/>
        </p:nvSpPr>
        <p:spPr>
          <a:xfrm>
            <a:off x="1581769" y="1728534"/>
            <a:ext cx="687669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900" b="1" dirty="0" smtClean="0">
                <a:solidFill>
                  <a:srgbClr val="000000"/>
                </a:solidFill>
              </a:rPr>
              <a:t>Objetivo General</a:t>
            </a:r>
          </a:p>
          <a:p>
            <a:pPr algn="just"/>
            <a:endParaRPr lang="es-CO" sz="1900" dirty="0" smtClean="0">
              <a:solidFill>
                <a:srgbClr val="000000"/>
              </a:solidFill>
            </a:endParaRPr>
          </a:p>
          <a:p>
            <a:pPr algn="just"/>
            <a:r>
              <a:rPr lang="es-CO" sz="1900" b="1" dirty="0" smtClean="0">
                <a:solidFill>
                  <a:srgbClr val="000000"/>
                </a:solidFill>
              </a:rPr>
              <a:t>Orientar en las instituciones educativas, en sus diferentes sedes y jornadas , la formulación, actualización e implementación de Planes Escolares para la Gestión del Riesgo</a:t>
            </a:r>
            <a:r>
              <a:rPr lang="es-CO" sz="1900" dirty="0" smtClean="0">
                <a:solidFill>
                  <a:srgbClr val="000000"/>
                </a:solidFill>
              </a:rPr>
              <a:t>; mediante el cual la comunidad educativa establece los objetivos, políticas, acciones y metas </a:t>
            </a:r>
            <a:r>
              <a:rPr lang="es-CO" sz="1900" b="1" dirty="0" smtClean="0">
                <a:solidFill>
                  <a:srgbClr val="000000"/>
                </a:solidFill>
              </a:rPr>
              <a:t>implementar los procesos de conocimiento del riesgo, intervención del riesgo, preparación para respuesta a emergencias, ejecución de la respuesta y preparación para la recuperación post desastre</a:t>
            </a:r>
            <a:r>
              <a:rPr lang="es-CO" sz="1900" dirty="0" smtClean="0">
                <a:solidFill>
                  <a:srgbClr val="000000"/>
                </a:solidFill>
              </a:rPr>
              <a:t>, asociados con los fenómenos de origen natural, socio – natural y antrópico.</a:t>
            </a:r>
          </a:p>
          <a:p>
            <a:pPr algn="just"/>
            <a:r>
              <a:rPr lang="es-CO" sz="1600" b="1" i="1" dirty="0" smtClean="0">
                <a:solidFill>
                  <a:srgbClr val="000000"/>
                </a:solidFill>
              </a:rPr>
              <a:t> </a:t>
            </a:r>
          </a:p>
          <a:p>
            <a:pPr algn="just"/>
            <a:endParaRPr lang="es-CO" sz="1600" b="1" dirty="0" smtClean="0">
              <a:solidFill>
                <a:srgbClr val="000000"/>
              </a:solidFill>
            </a:endParaRPr>
          </a:p>
        </p:txBody>
      </p:sp>
      <p:pic>
        <p:nvPicPr>
          <p:cNvPr id="17" name="Picture 2" descr="C:\Users\Prof38_Reduccion\Documents\Iconos Planos final\address4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1312789" cy="118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CO" sz="1600" b="1" dirty="0" smtClean="0"/>
              <a:t>Objetivo 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9733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>
                <a:solidFill>
                  <a:schemeClr val="bg1"/>
                </a:solidFill>
              </a:rPr>
              <a:t>5.4.Linea de acción </a:t>
            </a:r>
            <a:r>
              <a:rPr lang="es-CO" sz="2000" dirty="0" smtClean="0">
                <a:solidFill>
                  <a:schemeClr val="bg1"/>
                </a:solidFill>
              </a:rPr>
              <a:t>REDUCCIÓN DEL RIESGO</a:t>
            </a: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7" y="1268760"/>
            <a:ext cx="8240727" cy="43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1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>
                <a:solidFill>
                  <a:schemeClr val="bg1"/>
                </a:solidFill>
              </a:rPr>
              <a:t>5.4.Linea de acción </a:t>
            </a:r>
            <a:r>
              <a:rPr lang="es-CO" sz="2000" dirty="0" smtClean="0">
                <a:solidFill>
                  <a:schemeClr val="bg1"/>
                </a:solidFill>
              </a:rPr>
              <a:t>REDUCCIÓN DEL RIESGO</a:t>
            </a: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7632848" cy="55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4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>
                <a:solidFill>
                  <a:schemeClr val="bg1"/>
                </a:solidFill>
              </a:rPr>
              <a:t>5.4.Linea de acción </a:t>
            </a:r>
            <a:r>
              <a:rPr lang="es-CO" sz="2000" dirty="0" smtClean="0">
                <a:solidFill>
                  <a:schemeClr val="bg1"/>
                </a:solidFill>
              </a:rPr>
              <a:t>REDUCCIÓN DEL RIESGO</a:t>
            </a: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MEDIDAS NO ESTRUCTURALES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Reglamentación en las formas de uso del suelo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Reglamentación de practicas productivas que dan origen a los fenómenos </a:t>
            </a:r>
            <a:r>
              <a:rPr lang="es-CO" sz="2000" dirty="0" err="1" smtClean="0">
                <a:solidFill>
                  <a:schemeClr val="bg1"/>
                </a:solidFill>
              </a:rPr>
              <a:t>amenzantes</a:t>
            </a:r>
            <a:endParaRPr lang="es-CO" sz="2000" dirty="0" smtClean="0">
              <a:solidFill>
                <a:schemeClr val="bg1"/>
              </a:solidFill>
            </a:endParaRP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La emisión y aplicación de códigos o normas de construcción</a:t>
            </a:r>
          </a:p>
          <a:p>
            <a:pPr algn="just"/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Al interior de la escuela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Reglamentaciones e instrucciones en el marco de manuales de convivencia de la escuela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Reglamentación de la movilidad de estudiantes en sitios </a:t>
            </a:r>
            <a:r>
              <a:rPr lang="es-CO" sz="2000" dirty="0" err="1" smtClean="0">
                <a:solidFill>
                  <a:schemeClr val="bg1"/>
                </a:solidFill>
              </a:rPr>
              <a:t>criticos</a:t>
            </a:r>
            <a:endParaRPr lang="es-CO" sz="2000" dirty="0">
              <a:solidFill>
                <a:schemeClr val="bg1"/>
              </a:solidFill>
            </a:endParaRP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Diseño e implementación de campañas educativas dirigidos a grupos vulnerables específicos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La incorporación curricular del tema en áreas fundamentales</a:t>
            </a: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6688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5" y="1484784"/>
            <a:ext cx="870114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0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8073533" cy="52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47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8232568" cy="43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3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3" y="902444"/>
            <a:ext cx="7833434" cy="59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19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5" y="1202730"/>
            <a:ext cx="8760956" cy="51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82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15" y="1124744"/>
            <a:ext cx="739882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8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51" y="1124744"/>
            <a:ext cx="7922017" cy="51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0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18204" y="3750419"/>
            <a:ext cx="894628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900" dirty="0" smtClean="0">
                <a:solidFill>
                  <a:srgbClr val="000000"/>
                </a:solidFill>
              </a:rPr>
              <a:t>1. </a:t>
            </a:r>
            <a:r>
              <a:rPr lang="es-CO" sz="1900" b="1" dirty="0" smtClean="0">
                <a:solidFill>
                  <a:srgbClr val="000000"/>
                </a:solidFill>
              </a:rPr>
              <a:t>Proyecto Educativo Institucional PEI</a:t>
            </a:r>
            <a:endParaRPr lang="es-CO" sz="1900" b="1" dirty="0">
              <a:solidFill>
                <a:srgbClr val="000000"/>
              </a:solidFill>
            </a:endParaRPr>
          </a:p>
          <a:p>
            <a:pPr algn="just"/>
            <a:r>
              <a:rPr lang="es-CO" sz="1600" dirty="0" smtClean="0">
                <a:solidFill>
                  <a:srgbClr val="000000"/>
                </a:solidFill>
              </a:rPr>
              <a:t>Es el </a:t>
            </a:r>
            <a:r>
              <a:rPr lang="es-CO" sz="1600" b="1" dirty="0" smtClean="0">
                <a:solidFill>
                  <a:srgbClr val="000000"/>
                </a:solidFill>
              </a:rPr>
              <a:t>instrumento que permite orientar procesos educativos para humanizar </a:t>
            </a:r>
            <a:r>
              <a:rPr lang="es-CO" sz="1600" dirty="0" smtClean="0">
                <a:solidFill>
                  <a:srgbClr val="000000"/>
                </a:solidFill>
              </a:rPr>
              <a:t>y lograr los fines de la educación a partir de la comprensión de las dinámicas del contexto en el que el proyecto tiene radio de acción. </a:t>
            </a:r>
            <a:r>
              <a:rPr lang="es-CO" sz="1600" b="1" dirty="0" smtClean="0">
                <a:solidFill>
                  <a:srgbClr val="000000"/>
                </a:solidFill>
              </a:rPr>
              <a:t>Implica estrategias, participación y concertación con la comunidad educativa y el establecimiento de fines de educación </a:t>
            </a:r>
            <a:r>
              <a:rPr lang="es-CO" sz="1600" dirty="0" smtClean="0">
                <a:solidFill>
                  <a:srgbClr val="000000"/>
                </a:solidFill>
              </a:rPr>
              <a:t>claros; los cuales </a:t>
            </a:r>
            <a:r>
              <a:rPr lang="es-CO" sz="1600" b="1" dirty="0" smtClean="0">
                <a:solidFill>
                  <a:srgbClr val="000000"/>
                </a:solidFill>
              </a:rPr>
              <a:t>deben estar conectados con las necesidades presentes y futuras de la población que atiende la escuel</a:t>
            </a:r>
            <a:r>
              <a:rPr lang="es-CO" sz="1600" dirty="0" smtClean="0">
                <a:solidFill>
                  <a:srgbClr val="000000"/>
                </a:solidFill>
              </a:rPr>
              <a:t>a.</a:t>
            </a:r>
          </a:p>
          <a:p>
            <a:pPr algn="just"/>
            <a:endParaRPr lang="es-CO" sz="1600" dirty="0">
              <a:solidFill>
                <a:srgbClr val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000000"/>
                </a:solidFill>
              </a:rPr>
              <a:t>Entre las practicas ambientales se cuenta el riesgo que incide y los desastres que podrían incidir en el ámbito escolar. </a:t>
            </a:r>
            <a:r>
              <a:rPr lang="es-CO" sz="1600" b="1" dirty="0" smtClean="0">
                <a:solidFill>
                  <a:srgbClr val="000000"/>
                </a:solidFill>
              </a:rPr>
              <a:t>Conocer el Riesgo es el primer paso para orientar objetivos pedagógicos y administrativos de la escuela.</a:t>
            </a:r>
            <a:endParaRPr lang="es-CO" sz="500" b="1" dirty="0">
              <a:solidFill>
                <a:srgbClr val="000000"/>
              </a:solidFill>
            </a:endParaRPr>
          </a:p>
          <a:p>
            <a:pPr algn="just"/>
            <a:r>
              <a:rPr lang="es-CO" sz="1600" dirty="0" smtClean="0">
                <a:solidFill>
                  <a:srgbClr val="000000"/>
                </a:solidFill>
              </a:rPr>
              <a:t>     </a:t>
            </a:r>
            <a:r>
              <a:rPr lang="es-CO" sz="1600" dirty="0">
                <a:solidFill>
                  <a:srgbClr val="000000"/>
                </a:solidFill>
              </a:rPr>
              <a:t>.</a:t>
            </a:r>
            <a:endParaRPr lang="es-CO" sz="1600" dirty="0" smtClean="0">
              <a:solidFill>
                <a:srgbClr val="00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2. Estrategias para la gestión escolar del riesgo </a:t>
            </a:r>
            <a:endParaRPr lang="es-CO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24" y="812153"/>
            <a:ext cx="7454808" cy="26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24744"/>
            <a:ext cx="7348464" cy="50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53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16" y="1340768"/>
            <a:ext cx="8204952" cy="43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2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79977"/>
            <a:ext cx="7304307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08720"/>
            <a:ext cx="7151777" cy="58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0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96" y="1916832"/>
            <a:ext cx="7701472" cy="29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8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5.5.Linea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PREPARACIÓN PARA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27692"/>
            <a:ext cx="8170958" cy="46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5.6.Linea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EJECUCIÓN DE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980728"/>
            <a:ext cx="51816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9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5.6.Linea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EJECUCIÓN DE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80728"/>
            <a:ext cx="701030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09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21925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5.6.Linea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EJECUCIÓN DE LA RESPUESTA A EMERGENCIAS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5" y="1916832"/>
            <a:ext cx="7684830" cy="29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54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1944216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5.7.Linea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PREPARATIVOS PARA LA RECUPERACIÓN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20" y="188640"/>
            <a:ext cx="606604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6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18204" y="3717032"/>
            <a:ext cx="89462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solidFill>
                  <a:srgbClr val="000000"/>
                </a:solidFill>
              </a:rPr>
              <a:t>2. </a:t>
            </a:r>
            <a:r>
              <a:rPr lang="es-CO" sz="1600" b="1" dirty="0" smtClean="0">
                <a:solidFill>
                  <a:srgbClr val="000000"/>
                </a:solidFill>
              </a:rPr>
              <a:t>Proyecto Ambiental Escolar – PRAE y Gestión del riesgo</a:t>
            </a:r>
          </a:p>
          <a:p>
            <a:pPr algn="just"/>
            <a:r>
              <a:rPr lang="es-CO" sz="1600" dirty="0" smtClean="0">
                <a:solidFill>
                  <a:srgbClr val="000000"/>
                </a:solidFill>
              </a:rPr>
              <a:t>Como instrumento de planeación de pedagogía y de didáctica para dinamizar la educación ambiental, que </a:t>
            </a:r>
            <a:r>
              <a:rPr lang="es-CO" sz="1600" b="1" dirty="0" smtClean="0">
                <a:solidFill>
                  <a:srgbClr val="000000"/>
                </a:solidFill>
              </a:rPr>
              <a:t>contribuye a reconocer los fenómenos naturales y los inducidos por el ser humano y las implicaciones de unos y otros y la generación del riesgo</a:t>
            </a:r>
          </a:p>
          <a:p>
            <a:pPr algn="just"/>
            <a:endParaRPr lang="es-CO" sz="1600" dirty="0">
              <a:solidFill>
                <a:srgbClr val="000000"/>
              </a:solidFill>
            </a:endParaRPr>
          </a:p>
          <a:p>
            <a:pPr algn="just"/>
            <a:r>
              <a:rPr lang="es-CO" sz="1600" dirty="0" smtClean="0">
                <a:solidFill>
                  <a:srgbClr val="000000"/>
                </a:solidFill>
              </a:rPr>
              <a:t>Los desequilibrios ecológicos y las inter-relaciones entre el ser humano y la naturaleza, genera condiciones de riesgo y situaciones de emergencias y desastres.</a:t>
            </a: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2. Estrategias para la gestión escolar del riesgo </a:t>
            </a:r>
            <a:endParaRPr lang="es-CO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24" y="812153"/>
            <a:ext cx="7454808" cy="26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7272808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chemeClr val="bg1"/>
                </a:solidFill>
              </a:rPr>
              <a:t>5.7.Linea </a:t>
            </a:r>
            <a:r>
              <a:rPr lang="es-CO" sz="2000" dirty="0">
                <a:solidFill>
                  <a:schemeClr val="bg1"/>
                </a:solidFill>
              </a:rPr>
              <a:t>de acción </a:t>
            </a:r>
            <a:r>
              <a:rPr lang="es-CO" sz="2000" dirty="0" smtClean="0">
                <a:solidFill>
                  <a:schemeClr val="bg1"/>
                </a:solidFill>
              </a:rPr>
              <a:t>PREPARATIVOS PARA LA RECUPERACIÓN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O" sz="2000" dirty="0" smtClean="0"/>
              <a:t>􀁡􀁳􀁯􀁣􀁩􀁡􀁤􀁡􀁳􀀠 </a:t>
            </a:r>
            <a:r>
              <a:rPr lang="es-CO" sz="2000" dirty="0"/>
              <a:t>􀁣􀁯􀁮􀀠 􀁥􀁬􀀠 􀁥􀁮􀁴􀁯􀁲􀁮􀁯􀀬􀀠 􀁬􀁯􀁳􀀠 􀁥􀁳􀁰􀁡􀁣􀁩􀁯􀁳􀀠 􀁦􀃭􀁳􀁩􀁣􀁯􀁳􀀠</a:t>
            </a:r>
          </a:p>
          <a:p>
            <a:pPr algn="just"/>
            <a:r>
              <a:rPr lang="es-CO" sz="2000" dirty="0"/>
              <a:t>􀁩􀁮􀁳􀁴􀁩􀁴􀁵􀁣􀁩􀁯􀁮􀁡􀁬􀁥􀁳􀀠􀁹􀀠􀁬􀁡􀁳􀀠􀁡􀁣􀁴􀁩􀁶􀁩􀁤􀁡􀁤􀁥􀁳􀀠􀁡􀁣􀁡􀁤􀃩􀁭􀁩􀁣􀁡􀁳􀀮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5. FORMULACIÓN PEGRD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77" y="1556792"/>
            <a:ext cx="8602404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42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27584" y="1196752"/>
            <a:ext cx="77408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solidFill>
                  <a:srgbClr val="000000"/>
                </a:solidFill>
              </a:rPr>
              <a:t>Muchas gracias !!!</a:t>
            </a:r>
          </a:p>
          <a:p>
            <a:pPr algn="ctr"/>
            <a:endParaRPr lang="es-CO" sz="2800" b="1" dirty="0">
              <a:solidFill>
                <a:srgbClr val="000000"/>
              </a:solidFill>
            </a:endParaRPr>
          </a:p>
          <a:p>
            <a:pPr algn="ctr"/>
            <a:endParaRPr lang="es-CO" sz="2000" b="1" dirty="0" smtClean="0">
              <a:solidFill>
                <a:srgbClr val="000000"/>
              </a:solidFill>
            </a:endParaRPr>
          </a:p>
          <a:p>
            <a:pPr algn="ctr"/>
            <a:r>
              <a:rPr lang="es-CO" sz="2000" b="1" dirty="0" smtClean="0">
                <a:solidFill>
                  <a:srgbClr val="000000"/>
                </a:solidFill>
              </a:rPr>
              <a:t>Diego Rivera</a:t>
            </a:r>
          </a:p>
          <a:p>
            <a:pPr algn="ctr"/>
            <a:r>
              <a:rPr lang="es-CO" sz="2800" b="1" dirty="0" smtClean="0">
                <a:solidFill>
                  <a:srgbClr val="000000"/>
                </a:solidFill>
                <a:hlinkClick r:id="rId2"/>
              </a:rPr>
              <a:t>diego.rivera@gestiondelriesgo.gov.co</a:t>
            </a:r>
            <a:endParaRPr lang="es-CO" sz="2800" b="1" dirty="0" smtClean="0">
              <a:solidFill>
                <a:srgbClr val="000000"/>
              </a:solidFill>
            </a:endParaRPr>
          </a:p>
          <a:p>
            <a:pPr algn="ctr"/>
            <a:endParaRPr lang="es-CO" sz="2800" b="1" dirty="0">
              <a:solidFill>
                <a:srgbClr val="00B0F0"/>
              </a:solidFill>
            </a:endParaRPr>
          </a:p>
          <a:p>
            <a:pPr algn="ctr"/>
            <a:r>
              <a:rPr lang="es-CO" b="1" dirty="0" smtClean="0">
                <a:solidFill>
                  <a:srgbClr val="000000"/>
                </a:solidFill>
              </a:rPr>
              <a:t>Subdirección de Reducción del Riesgo</a:t>
            </a:r>
          </a:p>
          <a:p>
            <a:pPr algn="ctr"/>
            <a:r>
              <a:rPr lang="es-CO" b="1" dirty="0" smtClean="0">
                <a:solidFill>
                  <a:srgbClr val="000000"/>
                </a:solidFill>
              </a:rPr>
              <a:t>UNIDAD NACIONAL PARA LA GESTIÓN DEL RIESGO DE DESASTRES –UNGRD-</a:t>
            </a:r>
          </a:p>
          <a:p>
            <a:pPr algn="ctr"/>
            <a:endParaRPr 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2. Estrategias para la gestión escolar del riesgo </a:t>
            </a:r>
            <a:endParaRPr lang="es-CO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738058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197716" y="1052736"/>
            <a:ext cx="894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000000"/>
                </a:solidFill>
              </a:rPr>
              <a:t>Gestión del Riesgo desde un enfoque de derechos</a:t>
            </a:r>
          </a:p>
          <a:p>
            <a:pPr algn="just"/>
            <a:endParaRPr lang="es-CO" sz="1600" dirty="0">
              <a:solidFill>
                <a:srgbClr val="000000"/>
              </a:solidFill>
            </a:endParaRPr>
          </a:p>
          <a:p>
            <a:pPr algn="just"/>
            <a:r>
              <a:rPr lang="es-CO" sz="1600" dirty="0" smtClean="0">
                <a:solidFill>
                  <a:srgbClr val="000000"/>
                </a:solidFill>
              </a:rPr>
              <a:t>               Derechos de infancia y adolescencia asociados a la gestión del riesgo</a:t>
            </a:r>
          </a:p>
          <a:p>
            <a:pPr algn="just"/>
            <a:endParaRPr lang="es-CO" sz="1600" dirty="0">
              <a:solidFill>
                <a:srgbClr val="000000"/>
              </a:solidFill>
            </a:endParaRPr>
          </a:p>
          <a:p>
            <a:pPr algn="just"/>
            <a:endParaRPr lang="es-CO" sz="1600" dirty="0" smtClean="0">
              <a:solidFill>
                <a:srgbClr val="00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2. Estrategias para la gestión escolar del riesgo </a:t>
            </a:r>
            <a:endParaRPr lang="es-CO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07698"/>
            <a:ext cx="5832648" cy="49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/>
          <p:nvPr/>
        </p:nvSpPr>
        <p:spPr>
          <a:xfrm>
            <a:off x="1420293" y="1108948"/>
            <a:ext cx="687669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900" b="1" dirty="0" smtClean="0">
                <a:solidFill>
                  <a:srgbClr val="000000"/>
                </a:solidFill>
              </a:rPr>
              <a:t>Riesgo</a:t>
            </a:r>
          </a:p>
          <a:p>
            <a:pPr algn="just"/>
            <a:endParaRPr lang="es-CO" sz="1900" dirty="0" smtClean="0">
              <a:solidFill>
                <a:srgbClr val="000000"/>
              </a:solidFill>
            </a:endParaRPr>
          </a:p>
          <a:p>
            <a:pPr algn="just"/>
            <a:r>
              <a:rPr lang="es-CO" sz="1900" dirty="0" smtClean="0">
                <a:solidFill>
                  <a:srgbClr val="000000"/>
                </a:solidFill>
              </a:rPr>
              <a:t>Conjunto de daños y/o perdidas sociales, económicas y ambientales que pueden llegar a presentarse en un espacio geográfico y periodo de tiempo determinados. Ver figura.</a:t>
            </a:r>
          </a:p>
          <a:p>
            <a:pPr algn="just"/>
            <a:endParaRPr lang="es-CO" sz="1900" dirty="0" smtClean="0">
              <a:solidFill>
                <a:srgbClr val="000000"/>
              </a:solidFill>
            </a:endParaRPr>
          </a:p>
          <a:p>
            <a:pPr algn="just"/>
            <a:r>
              <a:rPr lang="es-CO" sz="1600" b="1" i="1" dirty="0" smtClean="0">
                <a:solidFill>
                  <a:srgbClr val="000000"/>
                </a:solidFill>
              </a:rPr>
              <a:t> </a:t>
            </a:r>
          </a:p>
          <a:p>
            <a:pPr algn="just"/>
            <a:endParaRPr lang="es-CO" sz="1600" b="1" dirty="0" smtClean="0">
              <a:solidFill>
                <a:srgbClr val="000000"/>
              </a:solidFill>
            </a:endParaRPr>
          </a:p>
        </p:txBody>
      </p:sp>
      <p:pic>
        <p:nvPicPr>
          <p:cNvPr id="17" name="Picture 2" descr="C:\Users\Prof38_Reduccion\Documents\Iconos Planos final\address4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1312789" cy="118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3. CONCEPTOS CLAVES PARA LA GESTIÓN DEL RIESGO </a:t>
            </a:r>
            <a:endParaRPr lang="es-CO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05" y="2924944"/>
            <a:ext cx="74009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/>
          <p:nvPr/>
        </p:nvSpPr>
        <p:spPr>
          <a:xfrm>
            <a:off x="107504" y="836712"/>
            <a:ext cx="2736304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900" b="1" dirty="0" smtClean="0">
                <a:solidFill>
                  <a:srgbClr val="000000"/>
                </a:solidFill>
              </a:rPr>
              <a:t>Amenaza</a:t>
            </a:r>
          </a:p>
          <a:p>
            <a:pPr algn="just"/>
            <a:endParaRPr lang="es-CO" sz="1900" dirty="0" smtClean="0">
              <a:solidFill>
                <a:srgbClr val="000000"/>
              </a:solidFill>
            </a:endParaRPr>
          </a:p>
          <a:p>
            <a:pPr algn="just"/>
            <a:r>
              <a:rPr lang="es-CO" sz="1900" dirty="0" smtClean="0">
                <a:solidFill>
                  <a:srgbClr val="000000"/>
                </a:solidFill>
              </a:rPr>
              <a:t>Peligro </a:t>
            </a:r>
            <a:r>
              <a:rPr lang="es-CO" sz="1900" dirty="0">
                <a:solidFill>
                  <a:srgbClr val="000000"/>
                </a:solidFill>
              </a:rPr>
              <a:t>latente de que un evento físico de origen natural, o causado, o inducido por la acción humana de manera accidental, se presente con una severidad suficiente para causar pérdida de vidas, lesiones u otros impactos en la salud, así como también daños y pérdidas en los bienes, la infraestructura, los medios de sustento, la prestación de servicios y los recursos </a:t>
            </a:r>
            <a:r>
              <a:rPr lang="es-CO" sz="1900" dirty="0" smtClean="0">
                <a:solidFill>
                  <a:srgbClr val="000000"/>
                </a:solidFill>
              </a:rPr>
              <a:t>ambientales. Ley 1523 de 2012.</a:t>
            </a:r>
          </a:p>
          <a:p>
            <a:pPr algn="just"/>
            <a:r>
              <a:rPr lang="es-CO" sz="19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s-CO" sz="1900" dirty="0" smtClean="0">
              <a:solidFill>
                <a:srgbClr val="000000"/>
              </a:solidFill>
            </a:endParaRPr>
          </a:p>
          <a:p>
            <a:pPr algn="just"/>
            <a:r>
              <a:rPr lang="es-CO" sz="1600" b="1" i="1" dirty="0" smtClean="0">
                <a:solidFill>
                  <a:srgbClr val="000000"/>
                </a:solidFill>
              </a:rPr>
              <a:t> </a:t>
            </a:r>
          </a:p>
          <a:p>
            <a:pPr algn="just"/>
            <a:endParaRPr lang="es-CO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517558" y="119054"/>
            <a:ext cx="5202605" cy="285610"/>
          </a:xfrm>
        </p:spPr>
        <p:txBody>
          <a:bodyPr/>
          <a:lstStyle/>
          <a:p>
            <a:r>
              <a:rPr lang="es-CO" sz="1600" b="1" dirty="0" smtClean="0"/>
              <a:t>3. CONCEPTOS CLAVES PARA LA GESTIÓN DEL RIESGO </a:t>
            </a:r>
            <a:endParaRPr lang="es-CO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17" y="1278483"/>
            <a:ext cx="6300205" cy="55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GRD_TEMPLATE">
  <a:themeElements>
    <a:clrScheme name="UNGRD">
      <a:dk1>
        <a:srgbClr val="FFFFFF"/>
      </a:dk1>
      <a:lt1>
        <a:srgbClr val="213362"/>
      </a:lt1>
      <a:dk2>
        <a:srgbClr val="DAAC57"/>
      </a:dk2>
      <a:lt2>
        <a:srgbClr val="F7C800"/>
      </a:lt2>
      <a:accent1>
        <a:srgbClr val="FDC85D"/>
      </a:accent1>
      <a:accent2>
        <a:srgbClr val="F28B37"/>
      </a:accent2>
      <a:accent3>
        <a:srgbClr val="E9475A"/>
      </a:accent3>
      <a:accent4>
        <a:srgbClr val="8D1441"/>
      </a:accent4>
      <a:accent5>
        <a:srgbClr val="04547F"/>
      </a:accent5>
      <a:accent6>
        <a:srgbClr val="77C3AF"/>
      </a:accent6>
      <a:hlink>
        <a:srgbClr val="9D9D9D"/>
      </a:hlink>
      <a:folHlink>
        <a:srgbClr val="213362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UNGRD_TEMPLATE</Template>
  <TotalTime>2688</TotalTime>
  <Words>1551</Words>
  <Application>Microsoft Office PowerPoint</Application>
  <PresentationFormat>Presentación en pantalla (4:3)</PresentationFormat>
  <Paragraphs>276</Paragraphs>
  <Slides>51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UNGRD_TEMPLATE</vt:lpstr>
      <vt:lpstr> GUIA PLAN ESCOLAR PARA  LA GESTIÓN DEL RIESGO   COMITÉ DEPARTAMENTAL DE GESTIÓN DEL RIESGO CALDAS      </vt:lpstr>
      <vt:lpstr>Contenido </vt:lpstr>
      <vt:lpstr>Objetivo </vt:lpstr>
      <vt:lpstr>2. Estrategias para la gestión escolar del riesgo </vt:lpstr>
      <vt:lpstr>2. Estrategias para la gestión escolar del riesgo </vt:lpstr>
      <vt:lpstr>2. Estrategias para la gestión escolar del riesgo </vt:lpstr>
      <vt:lpstr>2. Estrategias para la gestión escolar del riesgo </vt:lpstr>
      <vt:lpstr>3. CONCEPTOS CLAVES PARA LA GESTIÓN DEL RIESGO </vt:lpstr>
      <vt:lpstr>3. CONCEPTOS CLAVES PARA LA GESTIÓN DEL RIESGO </vt:lpstr>
      <vt:lpstr>3. CONCEPTOS CLAVES PARA LA GESTIÓN DEL RIESGO </vt:lpstr>
      <vt:lpstr>3. CONCEPTOS CLAVES PARA LA GESTIÓN DEL RIESGO </vt:lpstr>
      <vt:lpstr>3. CONCEPTOS CLAVES PARA LA GESTIÓN DEL RIESGO </vt:lpstr>
      <vt:lpstr>3. CONCEPTOS CLAVES PARA LA GESTIÓN DEL RIESGO </vt:lpstr>
      <vt:lpstr>4. EL QUEHACER DE LA ESCUELA EN LA GESTIÓN DEL RIESGO </vt:lpstr>
      <vt:lpstr>4. EL QUEHACER DE LA ESCUELA EN LA GESTIÓN DEL RIESGO </vt:lpstr>
      <vt:lpstr>4. EL QUEHACER DE LA ESCUELA EN LA GESTIÓN DEL RIESGO </vt:lpstr>
      <vt:lpstr>ACTIVIDADES DEL RECTOR EN LA GRD</vt:lpstr>
      <vt:lpstr>ROL DEL CONSEJO DIRECTIVO EN LA GRD</vt:lpstr>
      <vt:lpstr>ROL DEL CONSEJO ACÁDEMICO</vt:lpstr>
      <vt:lpstr>5. FORMULACIÓN PEGRD</vt:lpstr>
      <vt:lpstr>5. FORMULACIÓN DEL PLAN ESCOLAR PARA LA GESTIÓN DEL RIESGO 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5. FORMULACIÓN PEGRD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Cristina Gonzalez</dc:creator>
  <cp:lastModifiedBy>Ruby del Socorro Gutierrez Tirado</cp:lastModifiedBy>
  <cp:revision>173</cp:revision>
  <cp:lastPrinted>2016-03-02T22:53:15Z</cp:lastPrinted>
  <dcterms:created xsi:type="dcterms:W3CDTF">2016-02-24T19:54:22Z</dcterms:created>
  <dcterms:modified xsi:type="dcterms:W3CDTF">2020-03-03T20:59:21Z</dcterms:modified>
</cp:coreProperties>
</file>